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6" r:id="rId2"/>
    <p:sldId id="260" r:id="rId3"/>
    <p:sldId id="272" r:id="rId4"/>
    <p:sldId id="273" r:id="rId5"/>
    <p:sldId id="262" r:id="rId6"/>
    <p:sldId id="2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CCCCFF"/>
    <a:srgbClr val="CC99FF"/>
    <a:srgbClr val="EE3524"/>
    <a:srgbClr val="ED7D31"/>
    <a:srgbClr val="6F696B"/>
    <a:srgbClr val="6C869A"/>
    <a:srgbClr val="AEBC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00" autoAdjust="0"/>
    <p:restoredTop sz="94660"/>
  </p:normalViewPr>
  <p:slideViewPr>
    <p:cSldViewPr snapToGrid="0">
      <p:cViewPr varScale="1">
        <p:scale>
          <a:sx n="65" d="100"/>
          <a:sy n="65" d="100"/>
        </p:scale>
        <p:origin x="-208" y="-112"/>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05BF3B-3EE0-45AD-BDAF-DC612BF39F23}" type="datetimeFigureOut">
              <a:rPr lang="en-US" smtClean="0"/>
              <a:t>2/3/17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686F9E-EB85-40D9-B79D-0AB679664005}" type="slidenum">
              <a:rPr lang="en-US" smtClean="0"/>
              <a:t>‹#›</a:t>
            </a:fld>
            <a:endParaRPr lang="en-US"/>
          </a:p>
        </p:txBody>
      </p:sp>
    </p:spTree>
    <p:extLst>
      <p:ext uri="{BB962C8B-B14F-4D97-AF65-F5344CB8AC3E}">
        <p14:creationId xmlns:p14="http://schemas.microsoft.com/office/powerpoint/2010/main" val="11742496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F75EC2-3BE7-4FC5-A581-2050EACADB83}" type="datetimeFigureOut">
              <a:rPr lang="en-US" smtClean="0"/>
              <a:t>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3475596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F75EC2-3BE7-4FC5-A581-2050EACADB83}" type="datetimeFigureOut">
              <a:rPr lang="en-US" smtClean="0"/>
              <a:t>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13024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F75EC2-3BE7-4FC5-A581-2050EACADB83}" type="datetimeFigureOut">
              <a:rPr lang="en-US" smtClean="0"/>
              <a:t>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182978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F75EC2-3BE7-4FC5-A581-2050EACADB83}" type="datetimeFigureOut">
              <a:rPr lang="en-US" smtClean="0"/>
              <a:t>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1265561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F75EC2-3BE7-4FC5-A581-2050EACADB83}" type="datetimeFigureOut">
              <a:rPr lang="en-US" smtClean="0"/>
              <a:t>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67687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F75EC2-3BE7-4FC5-A581-2050EACADB83}" type="datetimeFigureOut">
              <a:rPr lang="en-US" smtClean="0"/>
              <a:t>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58640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F75EC2-3BE7-4FC5-A581-2050EACADB83}" type="datetimeFigureOut">
              <a:rPr lang="en-US" smtClean="0"/>
              <a:t>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422334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F75EC2-3BE7-4FC5-A581-2050EACADB83}" type="datetimeFigureOut">
              <a:rPr lang="en-US" smtClean="0"/>
              <a:t>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2141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75EC2-3BE7-4FC5-A581-2050EACADB83}" type="datetimeFigureOut">
              <a:rPr lang="en-US" smtClean="0"/>
              <a:t>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763654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75EC2-3BE7-4FC5-A581-2050EACADB83}" type="datetimeFigureOut">
              <a:rPr lang="en-US" smtClean="0"/>
              <a:t>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977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75EC2-3BE7-4FC5-A581-2050EACADB83}" type="datetimeFigureOut">
              <a:rPr lang="en-US" smtClean="0"/>
              <a:t>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AA4FF4-E386-4574-9E7F-C61B79CD0873}" type="slidenum">
              <a:rPr lang="en-US" smtClean="0"/>
              <a:t>‹#›</a:t>
            </a:fld>
            <a:endParaRPr lang="en-US"/>
          </a:p>
        </p:txBody>
      </p:sp>
    </p:spTree>
    <p:extLst>
      <p:ext uri="{BB962C8B-B14F-4D97-AF65-F5344CB8AC3E}">
        <p14:creationId xmlns:p14="http://schemas.microsoft.com/office/powerpoint/2010/main" val="25922404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F75EC2-3BE7-4FC5-A581-2050EACADB83}" type="datetimeFigureOut">
              <a:rPr lang="en-US" smtClean="0"/>
              <a:t>2/3/17</a:t>
            </a:fld>
            <a:endParaRPr lang="en-US"/>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A4FF4-E386-4574-9E7F-C61B79CD0873}" type="slidenum">
              <a:rPr lang="en-US" smtClean="0"/>
              <a:t>‹#›</a:t>
            </a:fld>
            <a:endParaRPr lang="en-US"/>
          </a:p>
        </p:txBody>
      </p:sp>
    </p:spTree>
    <p:extLst>
      <p:ext uri="{BB962C8B-B14F-4D97-AF65-F5344CB8AC3E}">
        <p14:creationId xmlns:p14="http://schemas.microsoft.com/office/powerpoint/2010/main" val="2059059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dialsmith.com" TargetMode="External"/><Relationship Id="rId4" Type="http://schemas.openxmlformats.org/officeDocument/2006/relationships/hyperlink" Target="http://www.maslansky.com" TargetMode="External"/><Relationship Id="rId5" Type="http://schemas.openxmlformats.org/officeDocument/2006/relationships/hyperlink" Target="http://slidermetrix.com/rate-the-super-bowl-ads-2017/" TargetMode="External"/><Relationship Id="rId6"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www.dialsmith.com" TargetMode="External"/><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9547" y="797137"/>
            <a:ext cx="10942820" cy="2387600"/>
          </a:xfrm>
        </p:spPr>
        <p:txBody>
          <a:bodyPr anchor="ctr">
            <a:normAutofit/>
          </a:bodyPr>
          <a:lstStyle/>
          <a:p>
            <a:r>
              <a:rPr lang="en-US" sz="7200" dirty="0" smtClean="0">
                <a:solidFill>
                  <a:schemeClr val="bg1"/>
                </a:solidFill>
                <a:latin typeface="Roboto" panose="02000000000000000000" pitchFamily="2" charset="0"/>
                <a:ea typeface="Roboto" panose="02000000000000000000" pitchFamily="2" charset="0"/>
                <a:cs typeface="Roboto" panose="02000000000000000000" pitchFamily="2" charset="0"/>
              </a:rPr>
              <a:t>2017 </a:t>
            </a:r>
            <a:r>
              <a:rPr lang="en-US" sz="7200" dirty="0">
                <a:solidFill>
                  <a:schemeClr val="bg1"/>
                </a:solidFill>
                <a:latin typeface="Roboto" panose="02000000000000000000" pitchFamily="2" charset="0"/>
                <a:ea typeface="Roboto" panose="02000000000000000000" pitchFamily="2" charset="0"/>
                <a:cs typeface="Roboto" panose="02000000000000000000" pitchFamily="2" charset="0"/>
              </a:rPr>
              <a:t>SUPER BOWL AD RATINGS</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4532" y="5989819"/>
            <a:ext cx="3200400" cy="335615"/>
          </a:xfrm>
          <a:prstGeom prst="rect">
            <a:avLst/>
          </a:prstGeom>
        </p:spPr>
      </p:pic>
      <p:sp>
        <p:nvSpPr>
          <p:cNvPr id="11" name="TextBox 10"/>
          <p:cNvSpPr txBox="1"/>
          <p:nvPr/>
        </p:nvSpPr>
        <p:spPr>
          <a:xfrm>
            <a:off x="1958222" y="4571772"/>
            <a:ext cx="8275556" cy="523220"/>
          </a:xfrm>
          <a:prstGeom prst="rect">
            <a:avLst/>
          </a:prstGeom>
          <a:noFill/>
        </p:spPr>
        <p:txBody>
          <a:bodyPr wrap="square" rtlCol="0">
            <a:spAutoFit/>
          </a:bodyPr>
          <a:lstStyle/>
          <a:p>
            <a:pPr algn="ctr"/>
            <a:r>
              <a:rPr lang="en-US" sz="2800" dirty="0" smtClean="0">
                <a:solidFill>
                  <a:schemeClr val="bg1"/>
                </a:solidFill>
                <a:latin typeface="Roboto" panose="02000000000000000000" pitchFamily="2" charset="0"/>
                <a:ea typeface="Roboto" panose="02000000000000000000" pitchFamily="2" charset="0"/>
                <a:cs typeface="Roboto" panose="02000000000000000000" pitchFamily="2" charset="0"/>
              </a:rPr>
              <a:t>RATINGS SNAPSHOT : </a:t>
            </a:r>
            <a:r>
              <a:rPr lang="en-US" sz="2800" dirty="0" smtClean="0">
                <a:solidFill>
                  <a:schemeClr val="bg1"/>
                </a:solidFill>
                <a:latin typeface="Roboto" panose="02000000000000000000" pitchFamily="2" charset="0"/>
                <a:ea typeface="Roboto" panose="02000000000000000000" pitchFamily="2" charset="0"/>
                <a:cs typeface="Roboto" panose="02000000000000000000" pitchFamily="2" charset="0"/>
              </a:rPr>
              <a:t>02.03.2017</a:t>
            </a:r>
            <a:endParaRPr lang="en-US" sz="2800"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3162215"/>
            <a:ext cx="4572000" cy="740116"/>
          </a:xfrm>
          <a:prstGeom prst="rect">
            <a:avLst/>
          </a:prstGeom>
        </p:spPr>
      </p:pic>
      <p:pic>
        <p:nvPicPr>
          <p:cNvPr id="4" name="Picture 3" descr="m+p_LARGE-2.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8457" y="5407893"/>
            <a:ext cx="2926080" cy="1170431"/>
          </a:xfrm>
          <a:prstGeom prst="rect">
            <a:avLst/>
          </a:prstGeom>
        </p:spPr>
      </p:pic>
    </p:spTree>
    <p:extLst>
      <p:ext uri="{BB962C8B-B14F-4D97-AF65-F5344CB8AC3E}">
        <p14:creationId xmlns:p14="http://schemas.microsoft.com/office/powerpoint/2010/main" val="32833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503" y="6010161"/>
            <a:ext cx="3200400" cy="335615"/>
          </a:xfrm>
          <a:prstGeom prst="rect">
            <a:avLst/>
          </a:prstGeom>
        </p:spPr>
      </p:pic>
      <p:sp>
        <p:nvSpPr>
          <p:cNvPr id="8" name="TextBox 7"/>
          <p:cNvSpPr txBox="1"/>
          <p:nvPr/>
        </p:nvSpPr>
        <p:spPr>
          <a:xfrm>
            <a:off x="560501" y="565618"/>
            <a:ext cx="11158135" cy="4862870"/>
          </a:xfrm>
          <a:prstGeom prst="rect">
            <a:avLst/>
          </a:prstGeom>
          <a:noFill/>
        </p:spPr>
        <p:txBody>
          <a:bodyPr wrap="square" rtlCol="0">
            <a:spAutoFit/>
          </a:bodyPr>
          <a:lstStyle/>
          <a:p>
            <a:pPr>
              <a:spcBef>
                <a:spcPts val="600"/>
              </a:spcBef>
              <a:spcAft>
                <a:spcPts val="600"/>
              </a:spcAft>
            </a:pPr>
            <a:r>
              <a:rPr lang="en-US" sz="2400" b="1" dirty="0" smtClean="0">
                <a:latin typeface="Arial" panose="020B0604020202020204" pitchFamily="34" charset="0"/>
                <a:cs typeface="Arial" panose="020B0604020202020204" pitchFamily="34" charset="0"/>
              </a:rPr>
              <a:t>ATTRIBUTION</a:t>
            </a:r>
            <a:endParaRPr lang="en-US" sz="2400" dirty="0">
              <a:latin typeface="Arial" panose="020B0604020202020204" pitchFamily="34" charset="0"/>
              <a:cs typeface="Arial" panose="020B0604020202020204" pitchFamily="34" charset="0"/>
            </a:endParaRPr>
          </a:p>
          <a:p>
            <a:pPr>
              <a:spcBef>
                <a:spcPts val="600"/>
              </a:spcBef>
              <a:spcAft>
                <a:spcPts val="600"/>
              </a:spcAft>
            </a:pPr>
            <a:r>
              <a:rPr lang="en-US" dirty="0">
                <a:latin typeface="Arial"/>
                <a:cs typeface="Arial"/>
              </a:rPr>
              <a:t>This report and the contents herein are property of Dialsmith, LLC, and </a:t>
            </a:r>
            <a:r>
              <a:rPr lang="en-US" dirty="0" smtClean="0">
                <a:latin typeface="Arial"/>
                <a:cs typeface="Arial"/>
              </a:rPr>
              <a:t>maslansky + partners</a:t>
            </a:r>
            <a:r>
              <a:rPr lang="en-US" dirty="0">
                <a:latin typeface="Arial"/>
                <a:cs typeface="Arial"/>
              </a:rPr>
              <a:t>. Reporting and repurposing of these data and ratings are permitted only when accompanied by the following attribution: "Second-by-second Super Bowl advertising ratings and data collected by Dialsmith, and </a:t>
            </a:r>
            <a:r>
              <a:rPr lang="en-US" dirty="0" smtClean="0">
                <a:latin typeface="Arial"/>
                <a:cs typeface="Arial"/>
              </a:rPr>
              <a:t>maslansky + partners </a:t>
            </a:r>
            <a:r>
              <a:rPr lang="en-US" dirty="0">
                <a:latin typeface="Arial"/>
                <a:cs typeface="Arial"/>
              </a:rPr>
              <a:t>using the Slidermetrix</a:t>
            </a:r>
            <a:r>
              <a:rPr lang="en-US" baseline="30000" dirty="0">
                <a:latin typeface="Arial"/>
                <a:cs typeface="Arial"/>
              </a:rPr>
              <a:t>® </a:t>
            </a:r>
            <a:r>
              <a:rPr lang="en-US" dirty="0">
                <a:latin typeface="Arial"/>
                <a:cs typeface="Arial"/>
              </a:rPr>
              <a:t>media </a:t>
            </a:r>
            <a:r>
              <a:rPr lang="en-US" dirty="0" smtClean="0">
                <a:latin typeface="Arial"/>
                <a:cs typeface="Arial"/>
              </a:rPr>
              <a:t>ratings </a:t>
            </a:r>
            <a:r>
              <a:rPr lang="en-US" dirty="0">
                <a:latin typeface="Arial"/>
                <a:cs typeface="Arial"/>
              </a:rPr>
              <a:t>application. For more details, visit </a:t>
            </a:r>
            <a:r>
              <a:rPr lang="en-US" dirty="0" smtClean="0">
                <a:latin typeface="Arial"/>
                <a:cs typeface="Arial"/>
                <a:hlinkClick r:id="rId3"/>
              </a:rPr>
              <a:t>www.dialsmith.com</a:t>
            </a:r>
            <a:r>
              <a:rPr lang="en-US" dirty="0" smtClean="0">
                <a:latin typeface="Arial"/>
                <a:cs typeface="Arial"/>
              </a:rPr>
              <a:t> and/or </a:t>
            </a:r>
            <a:r>
              <a:rPr lang="en-US" dirty="0">
                <a:latin typeface="Arial"/>
                <a:cs typeface="Arial"/>
                <a:hlinkClick r:id="rId4"/>
              </a:rPr>
              <a:t>www.maslansky.com</a:t>
            </a:r>
            <a:r>
              <a:rPr lang="en-US" dirty="0" smtClean="0">
                <a:latin typeface="Arial"/>
                <a:cs typeface="Arial"/>
              </a:rPr>
              <a:t>.</a:t>
            </a:r>
          </a:p>
          <a:p>
            <a:pPr>
              <a:spcBef>
                <a:spcPts val="600"/>
              </a:spcBef>
              <a:spcAft>
                <a:spcPts val="600"/>
              </a:spcAft>
            </a:pPr>
            <a:endParaRPr lang="en-US" sz="2400" b="1" dirty="0" smtClean="0">
              <a:latin typeface="Arial" panose="020B0604020202020204" pitchFamily="34" charset="0"/>
              <a:cs typeface="Arial" panose="020B0604020202020204" pitchFamily="34" charset="0"/>
            </a:endParaRPr>
          </a:p>
          <a:p>
            <a:pPr>
              <a:spcBef>
                <a:spcPts val="600"/>
              </a:spcBef>
              <a:spcAft>
                <a:spcPts val="600"/>
              </a:spcAft>
            </a:pPr>
            <a:r>
              <a:rPr lang="en-US" sz="2400" b="1" dirty="0" smtClean="0">
                <a:latin typeface="Arial" panose="020B0604020202020204" pitchFamily="34" charset="0"/>
                <a:cs typeface="Arial" panose="020B0604020202020204" pitchFamily="34" charset="0"/>
              </a:rPr>
              <a:t>RATING METHOD</a:t>
            </a:r>
            <a:endParaRPr lang="en-US" sz="2400" b="1" dirty="0">
              <a:latin typeface="Arial" panose="020B0604020202020204" pitchFamily="34" charset="0"/>
              <a:cs typeface="Arial" panose="020B0604020202020204" pitchFamily="34" charset="0"/>
            </a:endParaRPr>
          </a:p>
          <a:p>
            <a:pPr>
              <a:spcBef>
                <a:spcPts val="600"/>
              </a:spcBef>
              <a:spcAft>
                <a:spcPts val="600"/>
              </a:spcAft>
            </a:pPr>
            <a:r>
              <a:rPr lang="en-US" dirty="0">
                <a:latin typeface="Arial"/>
                <a:cs typeface="Arial"/>
              </a:rPr>
              <a:t>Participation in these ratings was open to the public via the Slidermetrix Super Bowl ad ratings web page at  </a:t>
            </a:r>
            <a:r>
              <a:rPr lang="en-US" dirty="0">
                <a:latin typeface="Arial"/>
                <a:cs typeface="Arial"/>
                <a:hlinkClick r:id="rId5"/>
              </a:rPr>
              <a:t>http://slidermetrix.com/rate-the-super-bowl-ads-2017</a:t>
            </a:r>
            <a:r>
              <a:rPr lang="en-US" dirty="0" smtClean="0">
                <a:latin typeface="Arial"/>
                <a:cs typeface="Arial"/>
                <a:hlinkClick r:id="rId5"/>
              </a:rPr>
              <a:t>/</a:t>
            </a:r>
            <a:r>
              <a:rPr lang="en-US" dirty="0" smtClean="0">
                <a:latin typeface="Arial"/>
                <a:cs typeface="Arial"/>
              </a:rPr>
              <a:t>. Visitors </a:t>
            </a:r>
            <a:r>
              <a:rPr lang="en-US" dirty="0">
                <a:latin typeface="Arial"/>
                <a:cs typeface="Arial"/>
              </a:rPr>
              <a:t>to the page </a:t>
            </a:r>
            <a:r>
              <a:rPr lang="en-US" dirty="0" smtClean="0">
                <a:latin typeface="Arial"/>
                <a:cs typeface="Arial"/>
              </a:rPr>
              <a:t>can view </a:t>
            </a:r>
            <a:r>
              <a:rPr lang="en-US" dirty="0">
                <a:latin typeface="Arial"/>
                <a:cs typeface="Arial"/>
              </a:rPr>
              <a:t>and rate each ad using an on-screen slider. The slider records each viewer’s opinion every second on a scale of 0 (HATE IT!) to 100 (LOVE IT!). The average of each viewer’s slider position during every second of the ad results in an aggregated score for each second as well as a cumulative mean score for that ad, which determines each ad’s ranking in this report.</a:t>
            </a:r>
            <a:endParaRPr lang="en-US" sz="1801" dirty="0">
              <a:latin typeface="Arial"/>
              <a:cs typeface="Arial"/>
            </a:endParaRPr>
          </a:p>
        </p:txBody>
      </p:sp>
      <p:pic>
        <p:nvPicPr>
          <p:cNvPr id="5" name="Picture 4" descr="m+p_LARGE-2.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08986" y="5592621"/>
            <a:ext cx="2926080" cy="1170431"/>
          </a:xfrm>
          <a:prstGeom prst="rect">
            <a:avLst/>
          </a:prstGeom>
        </p:spPr>
      </p:pic>
    </p:spTree>
    <p:extLst>
      <p:ext uri="{BB962C8B-B14F-4D97-AF65-F5344CB8AC3E}">
        <p14:creationId xmlns:p14="http://schemas.microsoft.com/office/powerpoint/2010/main" val="320882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503" y="6010161"/>
            <a:ext cx="3200400" cy="335615"/>
          </a:xfrm>
          <a:prstGeom prst="rect">
            <a:avLst/>
          </a:prstGeom>
        </p:spPr>
      </p:pic>
      <p:sp>
        <p:nvSpPr>
          <p:cNvPr id="8" name="TextBox 7"/>
          <p:cNvSpPr txBox="1"/>
          <p:nvPr/>
        </p:nvSpPr>
        <p:spPr>
          <a:xfrm>
            <a:off x="560502" y="565618"/>
            <a:ext cx="10601748" cy="6432529"/>
          </a:xfrm>
          <a:prstGeom prst="rect">
            <a:avLst/>
          </a:prstGeom>
          <a:noFill/>
        </p:spPr>
        <p:txBody>
          <a:bodyPr wrap="square" rtlCol="0">
            <a:spAutoFit/>
          </a:bodyPr>
          <a:lstStyle/>
          <a:p>
            <a:pPr>
              <a:spcBef>
                <a:spcPts val="1200"/>
              </a:spcBef>
              <a:spcAft>
                <a:spcPts val="1200"/>
              </a:spcAft>
            </a:pPr>
            <a:r>
              <a:rPr lang="en-US" sz="2400" b="1" dirty="0" smtClean="0">
                <a:latin typeface="Arial" panose="020B0604020202020204" pitchFamily="34" charset="0"/>
                <a:cs typeface="Arial" panose="020B0604020202020204" pitchFamily="34" charset="0"/>
              </a:rPr>
              <a:t>QUICK HITTERS</a:t>
            </a:r>
            <a:endParaRPr lang="en-US" sz="2400" dirty="0">
              <a:latin typeface="Arial" panose="020B0604020202020204" pitchFamily="34" charset="0"/>
              <a:cs typeface="Arial" panose="020B0604020202020204" pitchFamily="34" charset="0"/>
            </a:endParaRPr>
          </a:p>
          <a:p>
            <a:pPr>
              <a:spcBef>
                <a:spcPts val="1200"/>
              </a:spcBef>
              <a:spcAft>
                <a:spcPts val="1200"/>
              </a:spcAft>
              <a:buClr>
                <a:schemeClr val="accent1">
                  <a:lumMod val="75000"/>
                </a:schemeClr>
              </a:buClr>
            </a:pPr>
            <a:r>
              <a:rPr lang="en-US" sz="2400" dirty="0" smtClean="0">
                <a:latin typeface="Arial" panose="020B0604020202020204" pitchFamily="34" charset="0"/>
                <a:cs typeface="Arial" panose="020B0604020202020204" pitchFamily="34" charset="0"/>
              </a:rPr>
              <a:t>The joke’s on us. </a:t>
            </a:r>
            <a:r>
              <a:rPr lang="en-US" sz="2400" dirty="0" smtClean="0">
                <a:latin typeface="Arial" panose="020B0604020202020204" pitchFamily="34" charset="0"/>
                <a:cs typeface="Arial" panose="020B0604020202020204" pitchFamily="34" charset="0"/>
              </a:rPr>
              <a:t>Ads that make us laugh </a:t>
            </a:r>
            <a:r>
              <a:rPr lang="en-US" sz="2400" dirty="0" smtClean="0">
                <a:latin typeface="Arial" panose="020B0604020202020204" pitchFamily="34" charset="0"/>
                <a:cs typeface="Arial" panose="020B0604020202020204" pitchFamily="34" charset="0"/>
              </a:rPr>
              <a:t>seem to be winning early on. Funny ads from Skittles, KIA and Avocados from Mexico are all currently in our top rated group. </a:t>
            </a:r>
          </a:p>
          <a:p>
            <a:pPr>
              <a:spcBef>
                <a:spcPts val="1200"/>
              </a:spcBef>
              <a:spcAft>
                <a:spcPts val="1200"/>
              </a:spcAft>
              <a:buClr>
                <a:schemeClr val="accent1">
                  <a:lumMod val="75000"/>
                </a:schemeClr>
              </a:buClr>
            </a:pPr>
            <a:r>
              <a:rPr lang="en-US" sz="2400" dirty="0" smtClean="0">
                <a:latin typeface="Arial" panose="020B0604020202020204" pitchFamily="34" charset="0"/>
                <a:cs typeface="Arial" panose="020B0604020202020204" pitchFamily="34" charset="0"/>
              </a:rPr>
              <a:t>Keep the politics out of it. Two ads that have gotten attention due to perceived political messages, Budweiser and 84 Lumber, are scoring in the middle of our pack. </a:t>
            </a:r>
          </a:p>
          <a:p>
            <a:pPr>
              <a:spcBef>
                <a:spcPts val="1200"/>
              </a:spcBef>
              <a:spcAft>
                <a:spcPts val="1200"/>
              </a:spcAft>
              <a:buClr>
                <a:schemeClr val="accent1">
                  <a:lumMod val="75000"/>
                </a:schemeClr>
              </a:buClr>
            </a:pPr>
            <a:r>
              <a:rPr lang="en-US" sz="2400" dirty="0" smtClean="0">
                <a:latin typeface="Arial" panose="020B0604020202020204" pitchFamily="34" charset="0"/>
                <a:cs typeface="Arial" panose="020B0604020202020204" pitchFamily="34" charset="0"/>
              </a:rPr>
              <a:t>Falling stars? Plenty of star power in the pre-released ads we’ve seen so far but it’s not necessarily a formula for success. Some are shining like th</a:t>
            </a:r>
            <a:r>
              <a:rPr lang="en-US" sz="2400" dirty="0" smtClean="0">
                <a:latin typeface="Arial" panose="020B0604020202020204" pitchFamily="34" charset="0"/>
                <a:cs typeface="Arial" panose="020B0604020202020204" pitchFamily="34" charset="0"/>
              </a:rPr>
              <a:t>e KIA ad featuring Melissa McCarthy and some are fizzling like the T-Mobile ad featuring Justin </a:t>
            </a:r>
            <a:r>
              <a:rPr lang="en-US" sz="2400" dirty="0" err="1" smtClean="0">
                <a:latin typeface="Arial" panose="020B0604020202020204" pitchFamily="34" charset="0"/>
                <a:cs typeface="Arial" panose="020B0604020202020204" pitchFamily="34" charset="0"/>
              </a:rPr>
              <a:t>Bieber</a:t>
            </a:r>
            <a:r>
              <a:rPr lang="en-US" sz="2400" dirty="0" smtClean="0">
                <a:latin typeface="Arial" panose="020B0604020202020204" pitchFamily="34" charset="0"/>
                <a:cs typeface="Arial" panose="020B0604020202020204" pitchFamily="34" charset="0"/>
              </a:rPr>
              <a:t> and Rob </a:t>
            </a:r>
            <a:r>
              <a:rPr lang="en-US" sz="2400" dirty="0" err="1" smtClean="0">
                <a:latin typeface="Arial" panose="020B0604020202020204" pitchFamily="34" charset="0"/>
                <a:cs typeface="Arial" panose="020B0604020202020204" pitchFamily="34" charset="0"/>
              </a:rPr>
              <a:t>Gronkowski</a:t>
            </a:r>
            <a:r>
              <a:rPr lang="en-US"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a:spcBef>
                <a:spcPts val="1200"/>
              </a:spcBef>
              <a:spcAft>
                <a:spcPts val="1200"/>
              </a:spcAft>
              <a:buClr>
                <a:schemeClr val="accent1">
                  <a:lumMod val="75000"/>
                </a:schemeClr>
              </a:buClr>
            </a:pPr>
            <a:endParaRPr lang="en-US" sz="2400" dirty="0" smtClean="0">
              <a:latin typeface="Arial" panose="020B0604020202020204" pitchFamily="34" charset="0"/>
              <a:cs typeface="Arial" panose="020B0604020202020204" pitchFamily="34" charset="0"/>
            </a:endParaRPr>
          </a:p>
          <a:p>
            <a:pPr marL="342900" indent="-342900">
              <a:spcBef>
                <a:spcPts val="1200"/>
              </a:spcBef>
              <a:spcAft>
                <a:spcPts val="1200"/>
              </a:spcAft>
              <a:buClr>
                <a:schemeClr val="accent1">
                  <a:lumMod val="75000"/>
                </a:schemeClr>
              </a:buClr>
              <a:buFont typeface="Wingdings" charset="2"/>
              <a:buChar char="§"/>
            </a:pPr>
            <a:endParaRPr lang="en-US" sz="2400" dirty="0" smtClean="0">
              <a:latin typeface="Arial" panose="020B0604020202020204" pitchFamily="34" charset="0"/>
              <a:cs typeface="Arial" panose="020B0604020202020204" pitchFamily="34" charset="0"/>
            </a:endParaRPr>
          </a:p>
        </p:txBody>
      </p:sp>
      <p:pic>
        <p:nvPicPr>
          <p:cNvPr id="5" name="Picture 4" descr="m+p_LARGE-2.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8986" y="5592621"/>
            <a:ext cx="2926080" cy="1170431"/>
          </a:xfrm>
          <a:prstGeom prst="rect">
            <a:avLst/>
          </a:prstGeom>
        </p:spPr>
      </p:pic>
    </p:spTree>
    <p:extLst>
      <p:ext uri="{BB962C8B-B14F-4D97-AF65-F5344CB8AC3E}">
        <p14:creationId xmlns:p14="http://schemas.microsoft.com/office/powerpoint/2010/main" val="2893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503" y="6010161"/>
            <a:ext cx="3200400" cy="335615"/>
          </a:xfrm>
          <a:prstGeom prst="rect">
            <a:avLst/>
          </a:prstGeom>
        </p:spPr>
      </p:pic>
      <p:pic>
        <p:nvPicPr>
          <p:cNvPr id="6" name="Picture 5" descr="m+p_LARGE-2.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8986" y="5592621"/>
            <a:ext cx="2926080" cy="1170431"/>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490726843"/>
              </p:ext>
            </p:extLst>
          </p:nvPr>
        </p:nvGraphicFramePr>
        <p:xfrm>
          <a:off x="1583733" y="611961"/>
          <a:ext cx="9062673" cy="4536440"/>
        </p:xfrm>
        <a:graphic>
          <a:graphicData uri="http://schemas.openxmlformats.org/drawingml/2006/table">
            <a:tbl>
              <a:tblPr firstRow="1" bandRow="1">
                <a:tableStyleId>{21E4AEA4-8DFA-4A89-87EB-49C32662AFE0}</a:tableStyleId>
              </a:tblPr>
              <a:tblGrid>
                <a:gridCol w="2917641"/>
                <a:gridCol w="4295920"/>
                <a:gridCol w="1849112"/>
              </a:tblGrid>
              <a:tr h="370840">
                <a:tc gridSpan="3">
                  <a:txBody>
                    <a:bodyPr/>
                    <a:lstStyle/>
                    <a:p>
                      <a:pPr algn="ctr"/>
                      <a:r>
                        <a:rPr lang="en-US" sz="2400" dirty="0" smtClean="0">
                          <a:latin typeface="Arial"/>
                          <a:cs typeface="Arial"/>
                        </a:rPr>
                        <a:t>CURRENT TOP 10</a:t>
                      </a:r>
                      <a:endParaRPr lang="en-US" sz="24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c hMerge="1">
                  <a:txBody>
                    <a:bodyPr/>
                    <a:lstStyle/>
                    <a:p>
                      <a:pPr algn="ct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c hMerge="1">
                  <a:txBody>
                    <a:bodyPr/>
                    <a:lstStyle/>
                    <a:p>
                      <a:pPr algn="ct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r>
              <a:tr h="370840">
                <a:tc>
                  <a:txBody>
                    <a:bodyPr/>
                    <a:lstStyle/>
                    <a:p>
                      <a:pPr algn="ctr"/>
                      <a:r>
                        <a:rPr lang="en-US" sz="1600" dirty="0" smtClean="0">
                          <a:solidFill>
                            <a:schemeClr val="bg1"/>
                          </a:solidFill>
                          <a:latin typeface="Arial"/>
                          <a:cs typeface="Arial"/>
                        </a:rPr>
                        <a:t>BRAND</a:t>
                      </a:r>
                      <a:endParaRPr lang="en-US" sz="1600" dirty="0">
                        <a:solidFill>
                          <a:schemeClr val="bg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c>
                  <a:txBody>
                    <a:bodyPr/>
                    <a:lstStyle/>
                    <a:p>
                      <a:pPr algn="ctr"/>
                      <a:r>
                        <a:rPr lang="en-US" sz="1600" dirty="0" smtClean="0">
                          <a:solidFill>
                            <a:srgbClr val="FFFFFF"/>
                          </a:solidFill>
                          <a:latin typeface="Arial"/>
                          <a:cs typeface="Arial"/>
                        </a:rPr>
                        <a:t>AD NAME</a:t>
                      </a:r>
                      <a:endParaRPr lang="en-US" sz="1600" dirty="0">
                        <a:solidFill>
                          <a:srgbClr val="FFFFFF"/>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c>
                  <a:txBody>
                    <a:bodyPr/>
                    <a:lstStyle/>
                    <a:p>
                      <a:pPr algn="ctr"/>
                      <a:r>
                        <a:rPr lang="en-US" sz="1600" dirty="0" smtClean="0">
                          <a:solidFill>
                            <a:srgbClr val="FFFFFF"/>
                          </a:solidFill>
                          <a:latin typeface="Arial"/>
                          <a:cs typeface="Arial"/>
                        </a:rPr>
                        <a:t>SCORE</a:t>
                      </a:r>
                      <a:endParaRPr lang="en-US" sz="1600" dirty="0">
                        <a:solidFill>
                          <a:srgbClr val="FFFFFF"/>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50000"/>
                      </a:schemeClr>
                    </a:solidFill>
                  </a:tcPr>
                </a:tc>
              </a:tr>
              <a:tr h="370840">
                <a:tc>
                  <a:txBody>
                    <a:bodyPr/>
                    <a:lstStyle/>
                    <a:p>
                      <a:pPr algn="ctr"/>
                      <a:r>
                        <a:rPr lang="en-US" sz="1600" dirty="0" smtClean="0">
                          <a:latin typeface="Arial"/>
                          <a:cs typeface="Arial"/>
                        </a:rPr>
                        <a:t>KIA</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HERO’S JOURNEY</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68.2</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SKITTLES</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ROMANCE</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62</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AVOCADOS</a:t>
                      </a:r>
                      <a:r>
                        <a:rPr lang="en-US" sz="1600" baseline="0" dirty="0" smtClean="0">
                          <a:latin typeface="Arial"/>
                          <a:cs typeface="Arial"/>
                        </a:rPr>
                        <a:t> FROM MEXICO</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SECRET SOCIETY</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61.9</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HONDA</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YEARBOOKS</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61.4</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PEPSICO LIFEWTR</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INSPIRATION DROPS</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60.5</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BUICK</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BIG</a:t>
                      </a:r>
                      <a:r>
                        <a:rPr lang="en-US" sz="1600" baseline="0" dirty="0" smtClean="0">
                          <a:latin typeface="Arial"/>
                          <a:cs typeface="Arial"/>
                        </a:rPr>
                        <a:t> GAME COMMERCIAL</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60.4</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MERCEDES</a:t>
                      </a:r>
                      <a:r>
                        <a:rPr lang="en-US" sz="1600" baseline="0" dirty="0" smtClean="0">
                          <a:latin typeface="Arial"/>
                          <a:cs typeface="Arial"/>
                        </a:rPr>
                        <a:t> BENZ</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EASY DRIVER</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59.2</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WIX.COM</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JASON STATHAM &amp; GAL GADOT</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58.5</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BUDWEISER</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BORN THE HARD WAY</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58.3</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370840">
                <a:tc>
                  <a:txBody>
                    <a:bodyPr/>
                    <a:lstStyle/>
                    <a:p>
                      <a:pPr algn="ctr"/>
                      <a:r>
                        <a:rPr lang="en-US" sz="1600" dirty="0" smtClean="0">
                          <a:latin typeface="Arial"/>
                          <a:cs typeface="Arial"/>
                        </a:rPr>
                        <a:t>BUD LIGHT</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BETWEEN FRIENDS</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dirty="0" smtClean="0">
                          <a:latin typeface="Arial"/>
                          <a:cs typeface="Arial"/>
                        </a:rPr>
                        <a:t>58.3</a:t>
                      </a:r>
                      <a:endParaRPr lang="en-US" sz="160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2815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503" y="6010161"/>
            <a:ext cx="3200400" cy="335615"/>
          </a:xfrm>
          <a:prstGeom prst="rect">
            <a:avLst/>
          </a:prstGeom>
        </p:spPr>
      </p:pic>
      <p:sp>
        <p:nvSpPr>
          <p:cNvPr id="6" name="TextBox 5"/>
          <p:cNvSpPr txBox="1"/>
          <p:nvPr/>
        </p:nvSpPr>
        <p:spPr>
          <a:xfrm>
            <a:off x="431116" y="297402"/>
            <a:ext cx="11360411" cy="5837494"/>
          </a:xfrm>
          <a:prstGeom prst="rect">
            <a:avLst/>
          </a:prstGeom>
          <a:noFill/>
        </p:spPr>
        <p:txBody>
          <a:bodyPr wrap="square" rtlCol="0">
            <a:spAutoFit/>
          </a:bodyPr>
          <a:lstStyle/>
          <a:p>
            <a:pPr>
              <a:spcBef>
                <a:spcPts val="2000"/>
              </a:spcBef>
              <a:spcAft>
                <a:spcPts val="2000"/>
              </a:spcAft>
            </a:pPr>
            <a:r>
              <a:rPr lang="en-US" sz="2400" b="1" dirty="0" smtClean="0">
                <a:latin typeface="Arial" panose="020B0604020202020204" pitchFamily="34" charset="0"/>
                <a:cs typeface="Arial" panose="020B0604020202020204" pitchFamily="34" charset="0"/>
              </a:rPr>
              <a:t>CURRENT TOP RATED BY AGE </a:t>
            </a:r>
            <a:r>
              <a:rPr lang="en-US" sz="2400" b="1" dirty="0" smtClean="0">
                <a:latin typeface="Arial" panose="020B0604020202020204" pitchFamily="34" charset="0"/>
                <a:cs typeface="Arial" panose="020B0604020202020204" pitchFamily="34" charset="0"/>
              </a:rPr>
              <a:t>GROUP </a:t>
            </a:r>
          </a:p>
          <a:p>
            <a:pPr lvl="5">
              <a:spcBef>
                <a:spcPts val="1200"/>
              </a:spcBef>
              <a:spcAft>
                <a:spcPts val="1200"/>
              </a:spcAft>
            </a:pPr>
            <a:r>
              <a:rPr lang="en-US" sz="2400" b="1" dirty="0" err="1">
                <a:latin typeface="Arial" panose="020B0604020202020204" pitchFamily="34" charset="0"/>
                <a:cs typeface="Arial" panose="020B0604020202020204" pitchFamily="34" charset="0"/>
              </a:rPr>
              <a:t>Millennials</a:t>
            </a:r>
            <a:r>
              <a:rPr lang="en-US" sz="2400" b="1" dirty="0">
                <a:latin typeface="Arial" panose="020B0604020202020204" pitchFamily="34" charset="0"/>
                <a:cs typeface="Arial" panose="020B0604020202020204" pitchFamily="34" charset="0"/>
              </a:rPr>
              <a:t> (age 18 – 34)</a:t>
            </a:r>
            <a:br>
              <a:rPr lang="en-US" sz="2400" b="1" dirty="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SKITTLES | Romance (score</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74)</a:t>
            </a:r>
          </a:p>
          <a:p>
            <a:pPr lvl="5">
              <a:spcBef>
                <a:spcPts val="1200"/>
              </a:spcBef>
              <a:spcAft>
                <a:spcPts val="1200"/>
              </a:spcAft>
            </a:pPr>
            <a:endParaRPr lang="en-US" sz="2400" b="1" dirty="0">
              <a:latin typeface="Arial" panose="020B0604020202020204" pitchFamily="34" charset="0"/>
              <a:cs typeface="Arial" panose="020B0604020202020204" pitchFamily="34" charset="0"/>
            </a:endParaRPr>
          </a:p>
          <a:p>
            <a:pPr marL="2341563" lvl="1">
              <a:spcBef>
                <a:spcPts val="1200"/>
              </a:spcBef>
              <a:spcAft>
                <a:spcPts val="1200"/>
              </a:spcAft>
            </a:pPr>
            <a:r>
              <a:rPr lang="en-US" sz="2400" b="1" dirty="0" smtClean="0">
                <a:latin typeface="Arial" panose="020B0604020202020204" pitchFamily="34" charset="0"/>
                <a:cs typeface="Arial" panose="020B0604020202020204" pitchFamily="34" charset="0"/>
              </a:rPr>
              <a:t>Gen </a:t>
            </a:r>
            <a:r>
              <a:rPr lang="en-US" sz="2400" b="1" dirty="0" smtClean="0">
                <a:latin typeface="Arial" panose="020B0604020202020204" pitchFamily="34" charset="0"/>
                <a:cs typeface="Arial" panose="020B0604020202020204" pitchFamily="34" charset="0"/>
              </a:rPr>
              <a:t>X-</a:t>
            </a:r>
            <a:r>
              <a:rPr lang="en-US" sz="2400" b="1" dirty="0" err="1" smtClean="0">
                <a:latin typeface="Arial" panose="020B0604020202020204" pitchFamily="34" charset="0"/>
                <a:cs typeface="Arial" panose="020B0604020202020204" pitchFamily="34" charset="0"/>
              </a:rPr>
              <a:t>ers</a:t>
            </a:r>
            <a:r>
              <a:rPr lang="en-US" sz="2400" b="1" dirty="0" smtClean="0">
                <a:latin typeface="Arial" panose="020B0604020202020204" pitchFamily="34" charset="0"/>
                <a:cs typeface="Arial" panose="020B0604020202020204" pitchFamily="34" charset="0"/>
              </a:rPr>
              <a:t> (age 35 </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50)</a:t>
            </a:r>
            <a:r>
              <a:rPr lang="en-US" sz="2400" b="1" dirty="0">
                <a:latin typeface="Arial" panose="020B0604020202020204" pitchFamily="34" charset="0"/>
                <a:cs typeface="Arial" panose="020B0604020202020204" pitchFamily="34" charset="0"/>
              </a:rPr>
              <a:t/>
            </a:r>
            <a:br>
              <a:rPr lang="en-US" sz="2400" b="1" dirty="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BUDWEISER | Born the Hard Way (score</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64)</a:t>
            </a:r>
          </a:p>
          <a:p>
            <a:pPr marL="2341563" lvl="1">
              <a:spcBef>
                <a:spcPts val="1200"/>
              </a:spcBef>
              <a:spcAft>
                <a:spcPts val="1200"/>
              </a:spcAft>
            </a:pPr>
            <a:endParaRPr lang="en-US" sz="2400" b="1" dirty="0">
              <a:latin typeface="Arial" panose="020B0604020202020204" pitchFamily="34" charset="0"/>
              <a:cs typeface="Arial" panose="020B0604020202020204" pitchFamily="34" charset="0"/>
            </a:endParaRPr>
          </a:p>
          <a:p>
            <a:pPr marL="2341563" lvl="1">
              <a:spcBef>
                <a:spcPts val="1200"/>
              </a:spcBef>
              <a:spcAft>
                <a:spcPts val="1200"/>
              </a:spcAft>
            </a:pPr>
            <a:r>
              <a:rPr lang="en-US" sz="2400" b="1" dirty="0">
                <a:latin typeface="Arial" panose="020B0604020202020204" pitchFamily="34" charset="0"/>
                <a:cs typeface="Arial" panose="020B0604020202020204" pitchFamily="34" charset="0"/>
              </a:rPr>
              <a:t>Baby Boomers </a:t>
            </a:r>
            <a:r>
              <a:rPr lang="en-US" sz="2400" b="1" dirty="0" smtClean="0">
                <a:latin typeface="Arial" panose="020B0604020202020204" pitchFamily="34" charset="0"/>
                <a:cs typeface="Arial" panose="020B0604020202020204" pitchFamily="34" charset="0"/>
              </a:rPr>
              <a:t>(age 51 </a:t>
            </a:r>
            <a:r>
              <a:rPr lang="en-US" sz="2400" b="1" dirty="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69)</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KIA | Hero’s Journey (score: 79)</a:t>
            </a:r>
            <a:endParaRPr lang="en-US" sz="2400" b="1" dirty="0" smtClean="0">
              <a:latin typeface="Arial" panose="020B0604020202020204" pitchFamily="34" charset="0"/>
              <a:cs typeface="Arial" panose="020B0604020202020204" pitchFamily="34" charset="0"/>
            </a:endParaRPr>
          </a:p>
          <a:p>
            <a:pPr marL="1944663" lvl="1">
              <a:spcBef>
                <a:spcPts val="2000"/>
              </a:spcBef>
              <a:spcAft>
                <a:spcPts val="2000"/>
              </a:spcAft>
            </a:pPr>
            <a:endParaRPr lang="en-US" sz="2400" b="1" dirty="0" smtClean="0">
              <a:solidFill>
                <a:srgbClr val="660033"/>
              </a:solidFill>
              <a:latin typeface="Arial" panose="020B0604020202020204" pitchFamily="34" charset="0"/>
              <a:cs typeface="Arial" panose="020B0604020202020204" pitchFamily="34" charset="0"/>
            </a:endParaRPr>
          </a:p>
        </p:txBody>
      </p:sp>
      <p:pic>
        <p:nvPicPr>
          <p:cNvPr id="9" name="Picture 8" descr="SB-2017-Budweiser-SMx.png"/>
          <p:cNvPicPr>
            <a:picLocks noChangeAspect="1"/>
          </p:cNvPicPr>
          <p:nvPr/>
        </p:nvPicPr>
        <p:blipFill rotWithShape="1">
          <a:blip r:embed="rId3">
            <a:extLst>
              <a:ext uri="{28A0092B-C50C-407E-A947-70E740481C1C}">
                <a14:useLocalDpi xmlns:a14="http://schemas.microsoft.com/office/drawing/2010/main" val="0"/>
              </a:ext>
            </a:extLst>
          </a:blip>
          <a:srcRect b="10624"/>
          <a:stretch/>
        </p:blipFill>
        <p:spPr>
          <a:xfrm>
            <a:off x="598525" y="2625248"/>
            <a:ext cx="1849193" cy="1184751"/>
          </a:xfrm>
          <a:prstGeom prst="rect">
            <a:avLst/>
          </a:prstGeom>
        </p:spPr>
      </p:pic>
      <p:pic>
        <p:nvPicPr>
          <p:cNvPr id="10" name="Picture 9" descr="SB-2017-Kia-SMx.png"/>
          <p:cNvPicPr>
            <a:picLocks noChangeAspect="1"/>
          </p:cNvPicPr>
          <p:nvPr/>
        </p:nvPicPr>
        <p:blipFill rotWithShape="1">
          <a:blip r:embed="rId4">
            <a:extLst>
              <a:ext uri="{28A0092B-C50C-407E-A947-70E740481C1C}">
                <a14:useLocalDpi xmlns:a14="http://schemas.microsoft.com/office/drawing/2010/main" val="0"/>
              </a:ext>
            </a:extLst>
          </a:blip>
          <a:srcRect t="8641" b="6183"/>
          <a:stretch/>
        </p:blipFill>
        <p:spPr>
          <a:xfrm>
            <a:off x="578463" y="4376597"/>
            <a:ext cx="1860959" cy="1152788"/>
          </a:xfrm>
          <a:prstGeom prst="rect">
            <a:avLst/>
          </a:prstGeom>
        </p:spPr>
      </p:pic>
      <p:pic>
        <p:nvPicPr>
          <p:cNvPr id="11" name="Picture 10" descr="SB-2017-Skittles-SMx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689" y="937677"/>
            <a:ext cx="1861189" cy="1189257"/>
          </a:xfrm>
          <a:prstGeom prst="rect">
            <a:avLst/>
          </a:prstGeom>
        </p:spPr>
      </p:pic>
      <p:pic>
        <p:nvPicPr>
          <p:cNvPr id="12" name="Picture 11" descr="m+p_LARGE-2.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08986" y="5592621"/>
            <a:ext cx="2926080" cy="1170431"/>
          </a:xfrm>
          <a:prstGeom prst="rect">
            <a:avLst/>
          </a:prstGeom>
        </p:spPr>
      </p:pic>
    </p:spTree>
    <p:extLst>
      <p:ext uri="{BB962C8B-B14F-4D97-AF65-F5344CB8AC3E}">
        <p14:creationId xmlns:p14="http://schemas.microsoft.com/office/powerpoint/2010/main" val="307390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503" y="6010161"/>
            <a:ext cx="3200400" cy="335615"/>
          </a:xfrm>
          <a:prstGeom prst="rect">
            <a:avLst/>
          </a:prstGeom>
        </p:spPr>
      </p:pic>
      <p:sp>
        <p:nvSpPr>
          <p:cNvPr id="8" name="TextBox 7"/>
          <p:cNvSpPr txBox="1"/>
          <p:nvPr/>
        </p:nvSpPr>
        <p:spPr>
          <a:xfrm>
            <a:off x="560501" y="360204"/>
            <a:ext cx="11158135" cy="5262980"/>
          </a:xfrm>
          <a:prstGeom prst="rect">
            <a:avLst/>
          </a:prstGeom>
          <a:noFill/>
        </p:spPr>
        <p:txBody>
          <a:bodyPr wrap="square" rtlCol="0">
            <a:spAutoFit/>
          </a:bodyPr>
          <a:lstStyle/>
          <a:p>
            <a:pPr>
              <a:spcBef>
                <a:spcPts val="600"/>
              </a:spcBef>
              <a:spcAft>
                <a:spcPts val="600"/>
              </a:spcAft>
            </a:pPr>
            <a:r>
              <a:rPr lang="en-US" sz="2400" b="1" dirty="0" smtClean="0">
                <a:latin typeface="Arial" panose="020B0604020202020204" pitchFamily="34" charset="0"/>
                <a:cs typeface="Arial" panose="020B0604020202020204" pitchFamily="34" charset="0"/>
              </a:rPr>
              <a:t>ABOUT DIALSMITH</a:t>
            </a:r>
            <a:endParaRPr lang="en-US" sz="2400" dirty="0">
              <a:latin typeface="Arial" panose="020B0604020202020204" pitchFamily="34" charset="0"/>
              <a:cs typeface="Arial" panose="020B0604020202020204" pitchFamily="34" charset="0"/>
            </a:endParaRPr>
          </a:p>
          <a:p>
            <a:pPr>
              <a:spcBef>
                <a:spcPts val="600"/>
              </a:spcBef>
              <a:spcAft>
                <a:spcPts val="600"/>
              </a:spcAft>
            </a:pPr>
            <a:r>
              <a:rPr lang="en-US" sz="1600" dirty="0">
                <a:latin typeface="Arial"/>
                <a:cs typeface="Arial"/>
              </a:rPr>
              <a:t>Dialsmith is a Portland, Oregon-based technology company that develops products and services for research, audience engagement and live event polling. Pioneers in the development of audience response tools for capturing and displaying continuous and in-the-moment feedback, Dialsmith is the worldwide marketer, seller and service provider for Perception Analyzer, Perception Analyzer Online, Slidermetrix and ISX Scoring. Featured on CNN, Fox News, 60 Minutes, Food Network, X Games and more, </a:t>
            </a:r>
            <a:r>
              <a:rPr lang="en-US" sz="1600" dirty="0" err="1">
                <a:latin typeface="Arial"/>
                <a:cs typeface="Arial"/>
              </a:rPr>
              <a:t>Dialsmith’s</a:t>
            </a:r>
            <a:r>
              <a:rPr lang="en-US" sz="1600" dirty="0">
                <a:latin typeface="Arial"/>
                <a:cs typeface="Arial"/>
              </a:rPr>
              <a:t> Perception Analyzer tools are the gold standard for dial testing focus groups, public opinion studies, academic research, mock juries and more. To learn more, visit </a:t>
            </a:r>
            <a:r>
              <a:rPr lang="en-US" sz="1600" u="sng" dirty="0">
                <a:latin typeface="Arial"/>
                <a:cs typeface="Arial"/>
                <a:hlinkClick r:id="rId3"/>
              </a:rPr>
              <a:t>www.dialsmith.com</a:t>
            </a:r>
            <a:r>
              <a:rPr lang="en-US" sz="1600" dirty="0">
                <a:latin typeface="Arial"/>
                <a:cs typeface="Arial"/>
              </a:rPr>
              <a:t>. </a:t>
            </a:r>
            <a:endParaRPr lang="en-US" sz="1600" b="1" dirty="0" smtClean="0">
              <a:latin typeface="Arial" panose="020B0604020202020204" pitchFamily="34" charset="0"/>
              <a:cs typeface="Arial" panose="020B0604020202020204" pitchFamily="34" charset="0"/>
            </a:endParaRPr>
          </a:p>
          <a:p>
            <a:pPr>
              <a:spcBef>
                <a:spcPts val="600"/>
              </a:spcBef>
              <a:spcAft>
                <a:spcPts val="600"/>
              </a:spcAft>
            </a:pPr>
            <a:endParaRPr lang="en-US" sz="2400" b="1" dirty="0" smtClean="0">
              <a:latin typeface="Arial" panose="020B0604020202020204" pitchFamily="34" charset="0"/>
              <a:cs typeface="Arial" panose="020B0604020202020204" pitchFamily="34" charset="0"/>
            </a:endParaRPr>
          </a:p>
          <a:p>
            <a:pPr>
              <a:spcBef>
                <a:spcPts val="600"/>
              </a:spcBef>
              <a:spcAft>
                <a:spcPts val="600"/>
              </a:spcAft>
            </a:pPr>
            <a:r>
              <a:rPr lang="en-US" sz="2400" b="1" dirty="0" smtClean="0">
                <a:latin typeface="Arial" panose="020B0604020202020204" pitchFamily="34" charset="0"/>
                <a:cs typeface="Arial" panose="020B0604020202020204" pitchFamily="34" charset="0"/>
              </a:rPr>
              <a:t>ABOUT MASLANSKY + PARTNERS</a:t>
            </a:r>
          </a:p>
          <a:p>
            <a:pPr>
              <a:spcBef>
                <a:spcPts val="600"/>
              </a:spcBef>
              <a:spcAft>
                <a:spcPts val="600"/>
              </a:spcAft>
            </a:pPr>
            <a:r>
              <a:rPr lang="en-US" sz="1600" dirty="0">
                <a:latin typeface="Arial"/>
                <a:cs typeface="Arial"/>
              </a:rPr>
              <a:t>Brands and companies are faced with communications challenges that are complex and controversial. And the marketplace is crowded. To address these challenges, maslansky+partners has worked for the past 20+ years to perfect and refine its strategic counsel through cognitive behavioral science research. The strategic agency works with companies to help them translate corporate speak into language that is clear, credible and compelling for consumers and stakeholders. m+p helps clients understand how their audiences process and interpret information and show them how the right words and phrases can drive engagement and action. m+p has worked with many Fortune 500 companies, most of the top retail banks in the US, along with companies like AARP, Starbucks, Merck, Toyota and Pfizer (to name a few) – and because they work within a mix of industries their clients benefit from the agency’s breadth of experience</a:t>
            </a:r>
            <a:r>
              <a:rPr lang="en-US" sz="1600" dirty="0" smtClean="0">
                <a:latin typeface="Arial"/>
                <a:cs typeface="Arial"/>
              </a:rPr>
              <a:t>.</a:t>
            </a:r>
            <a:endParaRPr lang="en-US" sz="1600" dirty="0">
              <a:latin typeface="Arial"/>
              <a:cs typeface="Arial"/>
            </a:endParaRPr>
          </a:p>
        </p:txBody>
      </p:sp>
      <p:pic>
        <p:nvPicPr>
          <p:cNvPr id="5" name="Picture 4" descr="m+p_LARGE-2.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08986" y="5592621"/>
            <a:ext cx="2926080" cy="1170431"/>
          </a:xfrm>
          <a:prstGeom prst="rect">
            <a:avLst/>
          </a:prstGeom>
        </p:spPr>
      </p:pic>
    </p:spTree>
    <p:extLst>
      <p:ext uri="{BB962C8B-B14F-4D97-AF65-F5344CB8AC3E}">
        <p14:creationId xmlns:p14="http://schemas.microsoft.com/office/powerpoint/2010/main" val="2732543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892</TotalTime>
  <Words>631</Words>
  <Application>Microsoft Macintosh PowerPoint</Application>
  <PresentationFormat>Custom</PresentationFormat>
  <Paragraphs>56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2017 SUPER BOWL AD RATINGS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SUPER BOWL AD RATINGS</dc:title>
  <dc:creator>Brian Izenson</dc:creator>
  <cp:lastModifiedBy>Brian Izenson</cp:lastModifiedBy>
  <cp:revision>74</cp:revision>
  <dcterms:created xsi:type="dcterms:W3CDTF">2016-02-02T21:28:39Z</dcterms:created>
  <dcterms:modified xsi:type="dcterms:W3CDTF">2017-02-03T18:00:26Z</dcterms:modified>
</cp:coreProperties>
</file>